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7"/>
  </p:notesMasterIdLst>
  <p:sldIdLst>
    <p:sldId id="314" r:id="rId6"/>
    <p:sldId id="317" r:id="rId7"/>
    <p:sldId id="318" r:id="rId8"/>
    <p:sldId id="319" r:id="rId9"/>
    <p:sldId id="320" r:id="rId10"/>
    <p:sldId id="321" r:id="rId11"/>
    <p:sldId id="335" r:id="rId12"/>
    <p:sldId id="336" r:id="rId13"/>
    <p:sldId id="316" r:id="rId14"/>
    <p:sldId id="322" r:id="rId15"/>
    <p:sldId id="323" r:id="rId16"/>
    <p:sldId id="324" r:id="rId17"/>
    <p:sldId id="309" r:id="rId18"/>
    <p:sldId id="333" r:id="rId19"/>
    <p:sldId id="337" r:id="rId20"/>
    <p:sldId id="338" r:id="rId21"/>
    <p:sldId id="331" r:id="rId22"/>
    <p:sldId id="334" r:id="rId23"/>
    <p:sldId id="340" r:id="rId24"/>
    <p:sldId id="341" r:id="rId25"/>
    <p:sldId id="339" r:id="rId2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384" y="-7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07/02/2018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bankofengland.co.uk/inflation-report/2018/february-2018" TargetMode="Externa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bankofengland.co.uk/credit-conditions-review/2017/2017-q3.aspx" TargetMode="Externa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bankofengland.co.uk/statistics/details/further-details-about-quoted-household-interest-rates-data" TargetMode="External"/><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hyperlink" Target="https://www.bankofengland.co.uk/statistics/details/further-details-about-effective-interest-rates-data"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2018</a:t>
            </a:r>
          </a:p>
        </p:txBody>
      </p:sp>
      <p:sp>
        <p:nvSpPr>
          <p:cNvPr id="4099" name="Text Placeholder 2"/>
          <p:cNvSpPr>
            <a:spLocks noGrp="1"/>
          </p:cNvSpPr>
          <p:nvPr>
            <p:ph type="body" sz="quarter" idx="13"/>
          </p:nvPr>
        </p:nvSpPr>
        <p:spPr>
          <a:xfrm>
            <a:off x="792164" y="3427413"/>
            <a:ext cx="4989512" cy="473075"/>
          </a:xfrm>
        </p:spPr>
        <p:txBody>
          <a:bodyPr/>
          <a:lstStyle/>
          <a:p>
            <a:pPr lvl="2"/>
            <a:r>
              <a:rPr lang="en-GB" sz="2400" dirty="0"/>
              <a:t>Global economic and financial market developments</a:t>
            </a:r>
            <a:endParaRPr lang="en-GB" sz="24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Q:\Current publications\IR February 2018\Section 1\Charts\PNGs\Chart 1.9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78486"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1.9 </a:t>
            </a:r>
            <a:r>
              <a:rPr lang="en-GB" dirty="0"/>
              <a:t>UK-focused companies’ equity prices have changed little since mid-2016</a:t>
            </a:r>
          </a:p>
          <a:p>
            <a:pPr lvl="2"/>
            <a:r>
              <a:rPr lang="en-GB" dirty="0"/>
              <a:t>International equity prices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MSCI, Thomson Reuters </a:t>
            </a:r>
            <a:r>
              <a:rPr lang="en-GB" dirty="0" err="1"/>
              <a:t>Datastream</a:t>
            </a:r>
            <a:r>
              <a:rPr lang="en-GB" dirty="0"/>
              <a:t> and Bank calculations.</a:t>
            </a:r>
          </a:p>
          <a:p>
            <a:endParaRPr lang="en-GB" dirty="0" smtClean="0"/>
          </a:p>
          <a:p>
            <a:r>
              <a:rPr lang="en-GB" dirty="0" smtClean="0"/>
              <a:t>(</a:t>
            </a:r>
            <a:r>
              <a:rPr lang="en-GB" dirty="0"/>
              <a:t>a)	In local currency terms, except for MSCI Emerging Markets, which is in US dollar terms.</a:t>
            </a:r>
          </a:p>
          <a:p>
            <a:r>
              <a:rPr lang="en-GB" dirty="0"/>
              <a:t>(b)	UK domestically focused companies are those generating at least 70% of their revenues in the United Kingdom, based on annual financial accounts data on companies’ geographic revenue breakdown.</a:t>
            </a:r>
          </a:p>
          <a:p>
            <a:r>
              <a:rPr lang="en-GB" dirty="0"/>
              <a:t>(c)	The MSCI Inc. disclaimer of liability, which applies to the data provided, is available </a:t>
            </a:r>
            <a:r>
              <a:rPr lang="en-GB" u="heavy" dirty="0">
                <a:hlinkClick r:id="rId3"/>
              </a:rPr>
              <a:t>here</a:t>
            </a:r>
            <a:r>
              <a:rPr lang="en-GB" dirty="0" smtClean="0"/>
              <a:t>.</a:t>
            </a:r>
            <a:endParaRPr lang="en-GB" dirty="0"/>
          </a:p>
        </p:txBody>
      </p:sp>
    </p:spTree>
    <p:extLst>
      <p:ext uri="{BB962C8B-B14F-4D97-AF65-F5344CB8AC3E}">
        <p14:creationId xmlns:p14="http://schemas.microsoft.com/office/powerpoint/2010/main" val="3723155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Q:\Current publications\IR February 2018\Section 1\Charts\PNGs\Chart 1.10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2241" y="1371600"/>
            <a:ext cx="5565659"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a:xfrm>
            <a:off x="292099" y="226221"/>
            <a:ext cx="8375651" cy="882143"/>
          </a:xfrm>
        </p:spPr>
        <p:txBody>
          <a:bodyPr/>
          <a:lstStyle/>
          <a:p>
            <a:pPr lvl="1"/>
            <a:r>
              <a:rPr lang="en-GB" b="1" dirty="0"/>
              <a:t>Chart 1.10 </a:t>
            </a:r>
            <a:r>
              <a:rPr lang="en-GB" dirty="0"/>
              <a:t>Corporate bond spreads have narrowed since early 2016</a:t>
            </a:r>
          </a:p>
          <a:p>
            <a:pPr lvl="2"/>
            <a:r>
              <a:rPr lang="en-GB" dirty="0"/>
              <a:t>International non-financial corporate bond spreads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100" y="5810250"/>
            <a:ext cx="7880350" cy="1047751"/>
          </a:xfrm>
        </p:spPr>
        <p:txBody>
          <a:bodyPr/>
          <a:lstStyle/>
          <a:p>
            <a:r>
              <a:rPr lang="en-GB" dirty="0" smtClean="0"/>
              <a:t>Sources</a:t>
            </a:r>
            <a:r>
              <a:rPr lang="en-GB" dirty="0"/>
              <a:t>: Bank of America Merrill Lynch Global Research, Thomson Reuters </a:t>
            </a:r>
            <a:r>
              <a:rPr lang="en-GB" dirty="0" err="1"/>
              <a:t>Datastream</a:t>
            </a:r>
            <a:r>
              <a:rPr lang="en-GB" dirty="0"/>
              <a:t> and Bank calculations.</a:t>
            </a:r>
          </a:p>
          <a:p>
            <a:endParaRPr lang="en-GB" dirty="0" smtClean="0"/>
          </a:p>
          <a:p>
            <a:r>
              <a:rPr lang="en-GB" dirty="0" smtClean="0"/>
              <a:t>(</a:t>
            </a:r>
            <a:r>
              <a:rPr lang="en-GB" dirty="0"/>
              <a:t>a)	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 </a:t>
            </a:r>
          </a:p>
        </p:txBody>
      </p:sp>
    </p:spTree>
    <p:extLst>
      <p:ext uri="{BB962C8B-B14F-4D97-AF65-F5344CB8AC3E}">
        <p14:creationId xmlns:p14="http://schemas.microsoft.com/office/powerpoint/2010/main" val="2962968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Q:\Current publications\IR February 2018\Section 1\Charts\PNGs\Chart 1.11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51664"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a:xfrm>
            <a:off x="292099" y="226221"/>
            <a:ext cx="8851901" cy="882143"/>
          </a:xfrm>
        </p:spPr>
        <p:txBody>
          <a:bodyPr/>
          <a:lstStyle/>
          <a:p>
            <a:pPr lvl="1"/>
            <a:r>
              <a:rPr lang="en-GB" b="1" dirty="0"/>
              <a:t>Chart 1.11 </a:t>
            </a:r>
            <a:r>
              <a:rPr lang="en-GB" dirty="0"/>
              <a:t>UK bank funding spreads have narrowed significantly over the past two years</a:t>
            </a:r>
          </a:p>
          <a:p>
            <a:pPr lvl="2"/>
            <a:r>
              <a:rPr lang="en-GB" dirty="0"/>
              <a:t>UK banks’ indicative longer-term funding </a:t>
            </a:r>
            <a:r>
              <a:rPr lang="en-GB" dirty="0" smtClean="0"/>
              <a:t>spreads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Bank of England, Bloomberg, IHS </a:t>
            </a:r>
            <a:r>
              <a:rPr lang="en-GB" dirty="0" err="1"/>
              <a:t>Markit</a:t>
            </a:r>
            <a:r>
              <a:rPr lang="en-GB" dirty="0"/>
              <a:t> and Bank calculations.</a:t>
            </a:r>
          </a:p>
          <a:p>
            <a:endParaRPr lang="en-GB" dirty="0" smtClean="0"/>
          </a:p>
          <a:p>
            <a:r>
              <a:rPr lang="en-GB" dirty="0" smtClean="0"/>
              <a:t>(</a:t>
            </a:r>
            <a:r>
              <a:rPr lang="en-GB" dirty="0"/>
              <a:t>a)	Unweighted average of spreads for two-year and three-year sterling quoted fixed-rate retail bonds over equivalent-maturity swaps. Bond rates are end-month rates and swap rates are monthly averages of daily rates.</a:t>
            </a:r>
          </a:p>
          <a:p>
            <a:r>
              <a:rPr lang="en-GB" dirty="0"/>
              <a:t>(b)	Constant-maturity unweighted average of secondary market spreads to mid-swaps for the major UK lenders’ five-year euro-denominated bonds or a suitable proxy when unavailable. For more detail on unsecured bonds issued by operating and holding companies, see the </a:t>
            </a:r>
            <a:r>
              <a:rPr lang="en-GB" u="heavy" dirty="0">
                <a:hlinkClick r:id="rId3"/>
              </a:rPr>
              <a:t>2017 Q3 </a:t>
            </a:r>
            <a:r>
              <a:rPr lang="en-GB" i="1" u="heavy" dirty="0">
                <a:hlinkClick r:id="rId3"/>
              </a:rPr>
              <a:t>Credit Conditions Review</a:t>
            </a:r>
            <a:r>
              <a:rPr lang="en-GB" dirty="0"/>
              <a:t>. </a:t>
            </a:r>
          </a:p>
        </p:txBody>
      </p:sp>
    </p:spTree>
    <p:extLst>
      <p:ext uri="{BB962C8B-B14F-4D97-AF65-F5344CB8AC3E}">
        <p14:creationId xmlns:p14="http://schemas.microsoft.com/office/powerpoint/2010/main" val="1311482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Q:\Current publications\IR February 2018\Section 1\Charts\PNGs\Table 1A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656" y="1673452"/>
            <a:ext cx="6262688" cy="336527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a:xfrm>
            <a:off x="292099" y="226221"/>
            <a:ext cx="8623301" cy="882143"/>
          </a:xfrm>
        </p:spPr>
        <p:txBody>
          <a:bodyPr/>
          <a:lstStyle/>
          <a:p>
            <a:pPr lvl="1"/>
            <a:r>
              <a:rPr lang="en-GB" b="1" dirty="0"/>
              <a:t>Table 1.A </a:t>
            </a:r>
            <a:r>
              <a:rPr lang="en-GB" dirty="0"/>
              <a:t>Global GDP growth has been strong in recent quarters</a:t>
            </a:r>
          </a:p>
          <a:p>
            <a:pPr lvl="2"/>
            <a:r>
              <a:rPr lang="en-GB" dirty="0"/>
              <a:t>GDP in selected countries and regions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099" y="5810250"/>
            <a:ext cx="8594725" cy="1047751"/>
          </a:xfrm>
        </p:spPr>
        <p:txBody>
          <a:bodyPr/>
          <a:lstStyle/>
          <a:p>
            <a:r>
              <a:rPr lang="en-GB" dirty="0" smtClean="0"/>
              <a:t>Sources</a:t>
            </a:r>
            <a:r>
              <a:rPr lang="en-GB" dirty="0"/>
              <a:t>: IMF </a:t>
            </a:r>
            <a:r>
              <a:rPr lang="en-GB" i="1" dirty="0"/>
              <a:t>World Economic Outlook</a:t>
            </a:r>
            <a:r>
              <a:rPr lang="en-GB" dirty="0"/>
              <a:t> (</a:t>
            </a:r>
            <a:r>
              <a:rPr lang="en-GB" i="1" dirty="0"/>
              <a:t>WEO</a:t>
            </a:r>
            <a:r>
              <a:rPr lang="en-GB" dirty="0"/>
              <a:t>), National Bureau of Statistics of China, OECD, ONS, Thomson Reuters </a:t>
            </a:r>
            <a:r>
              <a:rPr lang="en-GB" dirty="0" err="1"/>
              <a:t>Datastream</a:t>
            </a:r>
            <a:r>
              <a:rPr lang="en-GB" dirty="0"/>
              <a:t> and Bank calculations.</a:t>
            </a:r>
          </a:p>
          <a:p>
            <a:endParaRPr lang="en-GB" dirty="0" smtClean="0"/>
          </a:p>
          <a:p>
            <a:r>
              <a:rPr lang="en-GB" dirty="0" smtClean="0"/>
              <a:t>(</a:t>
            </a:r>
            <a:r>
              <a:rPr lang="en-GB" dirty="0"/>
              <a:t>a)	Real GDP measures. Figures in parentheses are shares in UK goods and services exports in 2016.</a:t>
            </a:r>
          </a:p>
          <a:p>
            <a:r>
              <a:rPr lang="en-GB" dirty="0"/>
              <a:t>(b)	The 1998–2007 average for China is based on OECD estimates. Estimates for 2008 onwards are from the National Bureau of Statistics of China.</a:t>
            </a:r>
          </a:p>
          <a:p>
            <a:r>
              <a:rPr lang="en-GB" dirty="0"/>
              <a:t>(c)	The earliest observation for Russia is 2003 Q2. </a:t>
            </a:r>
          </a:p>
          <a:p>
            <a:r>
              <a:rPr lang="en-GB" dirty="0"/>
              <a:t>(d)	Constructed using data for real GDP growth rates for 180 countries weighted according to their shares in UK exports. For the vast majority of countries, the latest observation is 2017 Q3. For those countries where data are not yet available, Bank staff projections are used</a:t>
            </a:r>
            <a:r>
              <a:rPr lang="en-GB" dirty="0" smtClean="0"/>
              <a:t>.</a:t>
            </a:r>
            <a:endParaRPr lang="en-GB" dirty="0"/>
          </a:p>
        </p:txBody>
      </p:sp>
    </p:spTree>
    <p:extLst>
      <p:ext uri="{BB962C8B-B14F-4D97-AF65-F5344CB8AC3E}">
        <p14:creationId xmlns:p14="http://schemas.microsoft.com/office/powerpoint/2010/main" val="1364326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Q:\Current publications\IR February 2018\Section 1\Charts\PNGs\Table 1B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9829" y="1171575"/>
            <a:ext cx="5984342" cy="42100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Table 1.B </a:t>
            </a:r>
            <a:r>
              <a:rPr lang="en-GB" dirty="0">
                <a:solidFill>
                  <a:schemeClr val="tx1"/>
                </a:solidFill>
              </a:rPr>
              <a:t>Monitoring the MPC’s key judgements</a:t>
            </a:r>
          </a:p>
        </p:txBody>
      </p:sp>
      <p:sp>
        <p:nvSpPr>
          <p:cNvPr id="5" name="Text Placeholder 4"/>
          <p:cNvSpPr>
            <a:spLocks noGrp="1"/>
          </p:cNvSpPr>
          <p:nvPr>
            <p:ph type="body" sz="quarter" idx="16"/>
          </p:nvPr>
        </p:nvSpPr>
        <p:spPr/>
        <p:txBody>
          <a:bodyPr/>
          <a:lstStyle/>
          <a:p>
            <a:endParaRPr lang="en-GB" dirty="0"/>
          </a:p>
        </p:txBody>
      </p:sp>
    </p:spTree>
    <p:extLst>
      <p:ext uri="{BB962C8B-B14F-4D97-AF65-F5344CB8AC3E}">
        <p14:creationId xmlns:p14="http://schemas.microsoft.com/office/powerpoint/2010/main" val="4163871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Q:\Current publications\IR February 2018\Section 1\Charts\PNGs\Table 1C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9728" y="1314450"/>
            <a:ext cx="3884544" cy="37226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a:xfrm>
            <a:off x="292099" y="226221"/>
            <a:ext cx="8756651" cy="882143"/>
          </a:xfrm>
        </p:spPr>
        <p:txBody>
          <a:bodyPr/>
          <a:lstStyle/>
          <a:p>
            <a:pPr lvl="1"/>
            <a:r>
              <a:rPr lang="en-GB" b="1" dirty="0"/>
              <a:t>Table 1.C </a:t>
            </a:r>
            <a:r>
              <a:rPr lang="en-GB" dirty="0"/>
              <a:t>Euro-area and US core inflation rates remain subdued </a:t>
            </a:r>
          </a:p>
          <a:p>
            <a:pPr lvl="2"/>
            <a:r>
              <a:rPr lang="en-GB" dirty="0"/>
              <a:t>Inflation and wage growth in selected countries and </a:t>
            </a:r>
            <a:r>
              <a:rPr lang="en-GB" dirty="0" smtClean="0"/>
              <a:t>regions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Eurostat, IMF </a:t>
            </a:r>
            <a:r>
              <a:rPr lang="en-GB" i="1" dirty="0"/>
              <a:t>WEO</a:t>
            </a:r>
            <a:r>
              <a:rPr lang="en-GB" dirty="0"/>
              <a:t>, ONS, Thomson Reuters </a:t>
            </a:r>
            <a:r>
              <a:rPr lang="en-GB" dirty="0" err="1"/>
              <a:t>Datastream</a:t>
            </a:r>
            <a:r>
              <a:rPr lang="en-GB" dirty="0"/>
              <a:t>, US Bureau of Economic Analysis and Bank calculations.</a:t>
            </a:r>
          </a:p>
          <a:p>
            <a:endParaRPr lang="en-GB" dirty="0" smtClean="0"/>
          </a:p>
          <a:p>
            <a:r>
              <a:rPr lang="en-GB" dirty="0" smtClean="0"/>
              <a:t>(</a:t>
            </a:r>
            <a:r>
              <a:rPr lang="en-GB" dirty="0"/>
              <a:t>a)	Data points for January 2018 are flash estimates.</a:t>
            </a:r>
          </a:p>
          <a:p>
            <a:r>
              <a:rPr lang="en-GB" dirty="0"/>
              <a:t>(b)	Personal consumption expenditure price index inflation. Data points for December 2017 are preliminary estimates.</a:t>
            </a:r>
          </a:p>
          <a:p>
            <a:r>
              <a:rPr lang="en-GB" dirty="0"/>
              <a:t>(c)	UK-weighted world consumer price inflation is constructed using data for consumption deflators for 51 countries, weighted according to their shares in UK exports. UK-weighted world export price inflation excluding oil is constructed using data for non-oil export deflators for 51 countries, excluding major oil exporters, weighted according to their shares in UK exports. For the vast majority of countries, the latest observations are 2017 Q3. Where data are not yet available, Bank staff projections are used. Figures for December are Bank staff projections for 2017 Q4.</a:t>
            </a:r>
          </a:p>
          <a:p>
            <a:r>
              <a:rPr lang="en-GB" dirty="0"/>
              <a:t>(d)	For the euro area and the United Kingdom, excludes energy, food, alcoholic beverages and tobacco. For the United States, excludes food and energy.</a:t>
            </a:r>
          </a:p>
          <a:p>
            <a:r>
              <a:rPr lang="en-GB" dirty="0"/>
              <a:t>(e)	Compensation per employee.</a:t>
            </a:r>
          </a:p>
          <a:p>
            <a:r>
              <a:rPr lang="en-GB" dirty="0"/>
              <a:t>(f)	Employment Cost Index for wages and salaries of civilian workers</a:t>
            </a:r>
            <a:r>
              <a:rPr lang="en-GB" dirty="0" smtClean="0"/>
              <a:t>.</a:t>
            </a:r>
            <a:endParaRPr lang="en-GB" dirty="0"/>
          </a:p>
        </p:txBody>
      </p:sp>
    </p:spTree>
    <p:extLst>
      <p:ext uri="{BB962C8B-B14F-4D97-AF65-F5344CB8AC3E}">
        <p14:creationId xmlns:p14="http://schemas.microsoft.com/office/powerpoint/2010/main" val="363226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2</a:t>
            </a:r>
          </a:p>
          <a:p>
            <a:pPr algn="ctr"/>
            <a:r>
              <a:rPr lang="en-GB" sz="2400" b="1" dirty="0">
                <a:latin typeface="Arial" pitchFamily="34" charset="0"/>
                <a:cs typeface="Arial" pitchFamily="34" charset="0"/>
              </a:rPr>
              <a:t>Monitoring the effects of the rise </a:t>
            </a:r>
            <a:r>
              <a:rPr lang="en-GB" sz="2400" b="1" dirty="0" smtClean="0">
                <a:latin typeface="Arial" pitchFamily="34" charset="0"/>
                <a:cs typeface="Arial" pitchFamily="34" charset="0"/>
              </a:rPr>
              <a:t>in</a:t>
            </a:r>
            <a:br>
              <a:rPr lang="en-GB" sz="2400" b="1" dirty="0" smtClean="0">
                <a:latin typeface="Arial" pitchFamily="34" charset="0"/>
                <a:cs typeface="Arial" pitchFamily="34" charset="0"/>
              </a:rPr>
            </a:br>
            <a:r>
              <a:rPr lang="en-GB" sz="2400" b="1" dirty="0" smtClean="0">
                <a:latin typeface="Arial" pitchFamily="34" charset="0"/>
                <a:cs typeface="Arial" pitchFamily="34" charset="0"/>
              </a:rPr>
              <a:t>Bank Rate on </a:t>
            </a:r>
            <a:r>
              <a:rPr lang="en-GB" sz="2400" b="1" dirty="0">
                <a:latin typeface="Arial" pitchFamily="34" charset="0"/>
                <a:cs typeface="Arial" pitchFamily="34" charset="0"/>
              </a:rPr>
              <a:t>retail interest rates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27776577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Q:\Current publications\IR February 2018\Section 1\Charts\PNGs\Chart A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51664"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A </a:t>
            </a:r>
            <a:r>
              <a:rPr lang="en-GB" dirty="0"/>
              <a:t>The rise in Bank Rate was passed in full to market interest rates</a:t>
            </a:r>
          </a:p>
          <a:p>
            <a:pPr lvl="2"/>
            <a:r>
              <a:rPr lang="en-GB" dirty="0"/>
              <a:t>Bank Rate and market interest </a:t>
            </a:r>
            <a:r>
              <a:rPr lang="en-GB" dirty="0" smtClean="0"/>
              <a:t>rates</a:t>
            </a:r>
            <a:endParaRPr lang="en-GB" dirty="0"/>
          </a:p>
        </p:txBody>
      </p:sp>
      <p:sp>
        <p:nvSpPr>
          <p:cNvPr id="5" name="Text Placeholder 4"/>
          <p:cNvSpPr>
            <a:spLocks noGrp="1"/>
          </p:cNvSpPr>
          <p:nvPr>
            <p:ph type="body" sz="quarter" idx="16"/>
          </p:nvPr>
        </p:nvSpPr>
        <p:spPr/>
        <p:txBody>
          <a:bodyPr/>
          <a:lstStyle/>
          <a:p>
            <a:r>
              <a:rPr lang="en-GB" dirty="0" smtClean="0"/>
              <a:t>(</a:t>
            </a:r>
            <a:r>
              <a:rPr lang="en-GB" dirty="0"/>
              <a:t>a)	Spot overnight index swap (OIS) rates.</a:t>
            </a:r>
          </a:p>
          <a:p>
            <a:r>
              <a:rPr lang="en-GB" dirty="0"/>
              <a:t>(b)	The sterling overnight index average</a:t>
            </a:r>
            <a:r>
              <a:rPr lang="en-GB" dirty="0" smtClean="0"/>
              <a:t>.</a:t>
            </a:r>
            <a:endParaRPr lang="en-GB" dirty="0"/>
          </a:p>
        </p:txBody>
      </p:sp>
    </p:spTree>
    <p:extLst>
      <p:ext uri="{BB962C8B-B14F-4D97-AF65-F5344CB8AC3E}">
        <p14:creationId xmlns:p14="http://schemas.microsoft.com/office/powerpoint/2010/main" val="2175688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Q:\Current publications\IR February 2018\Section 1\Charts\PNGs\Chart B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17552"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B </a:t>
            </a:r>
            <a:r>
              <a:rPr lang="en-GB" dirty="0"/>
              <a:t>Effective mortgage rates are lower than in mid-2016</a:t>
            </a:r>
          </a:p>
          <a:p>
            <a:pPr lvl="2"/>
            <a:r>
              <a:rPr lang="en-GB" dirty="0"/>
              <a:t>Bank Rate and selected household effective interest </a:t>
            </a:r>
            <a:r>
              <a:rPr lang="en-GB" dirty="0" smtClean="0"/>
              <a:t>rates</a:t>
            </a:r>
            <a:endParaRPr lang="en-GB" dirty="0"/>
          </a:p>
        </p:txBody>
      </p:sp>
      <p:sp>
        <p:nvSpPr>
          <p:cNvPr id="5" name="Text Placeholder 4"/>
          <p:cNvSpPr>
            <a:spLocks noGrp="1"/>
          </p:cNvSpPr>
          <p:nvPr>
            <p:ph type="body" sz="quarter" idx="16"/>
          </p:nvPr>
        </p:nvSpPr>
        <p:spPr>
          <a:xfrm>
            <a:off x="292100" y="5810250"/>
            <a:ext cx="8356600" cy="1047751"/>
          </a:xfrm>
        </p:spPr>
        <p:txBody>
          <a:bodyPr/>
          <a:lstStyle/>
          <a:p>
            <a:r>
              <a:rPr lang="en-GB" dirty="0" smtClean="0"/>
              <a:t>(</a:t>
            </a:r>
            <a:r>
              <a:rPr lang="en-GB" dirty="0"/>
              <a:t>a)	Effective rates on sterling household loans and deposits. The Bank’s effective rate series are currently compiled using data from 19 UK monetary financial institutions and are average monthly rates. Not seasonally adjusted. </a:t>
            </a:r>
          </a:p>
          <a:p>
            <a:r>
              <a:rPr lang="en-GB" dirty="0"/>
              <a:t>(b)	End-month rate</a:t>
            </a:r>
            <a:r>
              <a:rPr lang="en-GB" dirty="0" smtClean="0"/>
              <a:t>.</a:t>
            </a:r>
            <a:endParaRPr lang="en-GB" dirty="0"/>
          </a:p>
        </p:txBody>
      </p:sp>
    </p:spTree>
    <p:extLst>
      <p:ext uri="{BB962C8B-B14F-4D97-AF65-F5344CB8AC3E}">
        <p14:creationId xmlns:p14="http://schemas.microsoft.com/office/powerpoint/2010/main" val="56126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Q:\Current publications\IR February 2018\Section 1\Charts\PNGs\Chart 1.1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149351" cy="44386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1.1 </a:t>
            </a:r>
            <a:r>
              <a:rPr lang="en-GB" dirty="0"/>
              <a:t>Survey indicators point to robust advanced‑economy growth </a:t>
            </a:r>
          </a:p>
          <a:p>
            <a:pPr lvl="2"/>
            <a:r>
              <a:rPr lang="en-GB" dirty="0"/>
              <a:t>Survey measures of international output </a:t>
            </a:r>
            <a:r>
              <a:rPr lang="en-GB" dirty="0" smtClean="0"/>
              <a:t>growth</a:t>
            </a:r>
            <a:endParaRPr lang="en-GB" dirty="0"/>
          </a:p>
        </p:txBody>
      </p:sp>
      <p:sp>
        <p:nvSpPr>
          <p:cNvPr id="5" name="Text Placeholder 4"/>
          <p:cNvSpPr>
            <a:spLocks noGrp="1"/>
          </p:cNvSpPr>
          <p:nvPr>
            <p:ph type="body" sz="quarter" idx="16"/>
          </p:nvPr>
        </p:nvSpPr>
        <p:spPr>
          <a:xfrm>
            <a:off x="292100" y="5810250"/>
            <a:ext cx="8185150" cy="1047751"/>
          </a:xfrm>
        </p:spPr>
        <p:txBody>
          <a:bodyPr/>
          <a:lstStyle/>
          <a:p>
            <a:r>
              <a:rPr lang="en-GB" dirty="0" smtClean="0"/>
              <a:t>Sources</a:t>
            </a:r>
            <a:r>
              <a:rPr lang="en-GB" dirty="0"/>
              <a:t>: IHS </a:t>
            </a:r>
            <a:r>
              <a:rPr lang="en-GB" dirty="0" err="1"/>
              <a:t>Markit</a:t>
            </a:r>
            <a:r>
              <a:rPr lang="en-GB" dirty="0"/>
              <a:t>, JPMorgan, Thomson Reuters </a:t>
            </a:r>
            <a:r>
              <a:rPr lang="en-GB" dirty="0" err="1"/>
              <a:t>Datastream</a:t>
            </a:r>
            <a:r>
              <a:rPr lang="en-GB" dirty="0"/>
              <a:t>, US Bureau of Economic Analysis, US Institute for Supply Management (ISM) and Bank calculations.</a:t>
            </a:r>
          </a:p>
          <a:p>
            <a:endParaRPr lang="en-GB" dirty="0" smtClean="0"/>
          </a:p>
          <a:p>
            <a:r>
              <a:rPr lang="en-GB" dirty="0" smtClean="0"/>
              <a:t>(</a:t>
            </a:r>
            <a:r>
              <a:rPr lang="en-GB" dirty="0"/>
              <a:t>a)	Manufacturing production and non-manufacturing business activity ISM survey indices of monthly output growth, weighted together using their nominal shares in value added.</a:t>
            </a:r>
          </a:p>
          <a:p>
            <a:r>
              <a:rPr lang="en-GB" dirty="0"/>
              <a:t>(b)	Composite (manufacturing and services) purchasing managers’ index (PMI) survey of monthly output growth.</a:t>
            </a:r>
          </a:p>
          <a:p>
            <a:r>
              <a:rPr lang="en-GB" dirty="0"/>
              <a:t>(c)	Composite (manufacturing and services) PMI survey of monthly output growth. Based on the results of surveys in over 40 countries. Together these countries account for around 90% of global GDP</a:t>
            </a:r>
            <a:r>
              <a:rPr lang="en-GB" dirty="0" smtClean="0"/>
              <a:t>.</a:t>
            </a:r>
            <a:endParaRPr lang="en-GB" dirty="0"/>
          </a:p>
        </p:txBody>
      </p:sp>
    </p:spTree>
    <p:extLst>
      <p:ext uri="{BB962C8B-B14F-4D97-AF65-F5344CB8AC3E}">
        <p14:creationId xmlns:p14="http://schemas.microsoft.com/office/powerpoint/2010/main" val="16768682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Q:\Current publications\IR February 2018\Section 1\Charts\PNGs\Chart C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78486" cy="480792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C </a:t>
            </a:r>
            <a:r>
              <a:rPr lang="en-GB" dirty="0"/>
              <a:t>Households expect Bank Rate to rise further </a:t>
            </a:r>
          </a:p>
          <a:p>
            <a:pPr lvl="2"/>
            <a:r>
              <a:rPr lang="en-GB" dirty="0"/>
              <a:t>Cumulative distribution of households’ expectations for the timing of the next rise in Bank Rate</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IHS </a:t>
            </a:r>
            <a:r>
              <a:rPr lang="en-GB" dirty="0" err="1"/>
              <a:t>Markit</a:t>
            </a:r>
            <a:r>
              <a:rPr lang="en-GB" dirty="0"/>
              <a:t> and Bank calculations.</a:t>
            </a:r>
          </a:p>
          <a:p>
            <a:endParaRPr lang="en-GB" dirty="0" smtClean="0"/>
          </a:p>
          <a:p>
            <a:r>
              <a:rPr lang="en-GB" dirty="0" smtClean="0"/>
              <a:t>(</a:t>
            </a:r>
            <a:r>
              <a:rPr lang="en-GB" dirty="0"/>
              <a:t>a)	Responses to the IHS </a:t>
            </a:r>
            <a:r>
              <a:rPr lang="en-GB" dirty="0" err="1"/>
              <a:t>Markit</a:t>
            </a:r>
            <a:r>
              <a:rPr lang="en-GB" dirty="0"/>
              <a:t> Household Finance Index survey for January 2018, excluding those responding that they did not know.</a:t>
            </a:r>
          </a:p>
        </p:txBody>
      </p:sp>
    </p:spTree>
    <p:extLst>
      <p:ext uri="{BB962C8B-B14F-4D97-AF65-F5344CB8AC3E}">
        <p14:creationId xmlns:p14="http://schemas.microsoft.com/office/powerpoint/2010/main" val="1543884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Q:\Current publications\IR February 2018\Section 1\Charts\PNGs\Table 1 BOX 2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5132" y="1428750"/>
            <a:ext cx="5293737" cy="4381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Table 1 </a:t>
            </a:r>
            <a:r>
              <a:rPr lang="en-GB" dirty="0"/>
              <a:t>The rise in Bank Rate has begun to pass through to retail rates</a:t>
            </a:r>
          </a:p>
          <a:p>
            <a:pPr lvl="2"/>
            <a:r>
              <a:rPr lang="en-GB" dirty="0"/>
              <a:t>Retail deposit and lending interest rates</a:t>
            </a:r>
            <a:r>
              <a:rPr lang="en-GB" baseline="30000" dirty="0"/>
              <a:t>(a) </a:t>
            </a:r>
          </a:p>
        </p:txBody>
      </p:sp>
      <p:sp>
        <p:nvSpPr>
          <p:cNvPr id="5" name="Text Placeholder 4"/>
          <p:cNvSpPr>
            <a:spLocks noGrp="1"/>
          </p:cNvSpPr>
          <p:nvPr>
            <p:ph type="body" sz="quarter" idx="16"/>
          </p:nvPr>
        </p:nvSpPr>
        <p:spPr/>
        <p:txBody>
          <a:bodyPr/>
          <a:lstStyle/>
          <a:p>
            <a:r>
              <a:rPr lang="en-GB" dirty="0" smtClean="0"/>
              <a:t>(</a:t>
            </a:r>
            <a:r>
              <a:rPr lang="en-GB" dirty="0"/>
              <a:t>a)	The Bank’s </a:t>
            </a:r>
            <a:r>
              <a:rPr lang="en-GB" dirty="0">
                <a:hlinkClick r:id="rId3"/>
              </a:rPr>
              <a:t>quoted </a:t>
            </a:r>
            <a:r>
              <a:rPr lang="en-GB" dirty="0"/>
              <a:t>and </a:t>
            </a:r>
            <a:r>
              <a:rPr lang="en-GB" dirty="0">
                <a:hlinkClick r:id="rId4"/>
              </a:rPr>
              <a:t>effective </a:t>
            </a:r>
            <a:r>
              <a:rPr lang="en-GB" dirty="0"/>
              <a:t>rates series are weighted averages of rates from a sample of banks and building societies with products meeting the specific </a:t>
            </a:r>
            <a:r>
              <a:rPr lang="en-GB" dirty="0" smtClean="0"/>
              <a:t>criteria. Data </a:t>
            </a:r>
            <a:r>
              <a:rPr lang="en-GB" dirty="0"/>
              <a:t>are not seasonally adjusted.</a:t>
            </a:r>
          </a:p>
          <a:p>
            <a:r>
              <a:rPr lang="en-GB" dirty="0"/>
              <a:t>(b)	Sterling-only end-month quoted rates. The latest data points are for January 2018.</a:t>
            </a:r>
          </a:p>
          <a:p>
            <a:r>
              <a:rPr lang="en-GB" dirty="0"/>
              <a:t>(c)	Sterling-only average monthly effective rates. The latest data points are for December 2017</a:t>
            </a:r>
            <a:r>
              <a:rPr lang="en-GB" dirty="0" smtClean="0"/>
              <a:t>.</a:t>
            </a:r>
            <a:endParaRPr lang="en-GB" dirty="0"/>
          </a:p>
        </p:txBody>
      </p:sp>
    </p:spTree>
    <p:extLst>
      <p:ext uri="{BB962C8B-B14F-4D97-AF65-F5344CB8AC3E}">
        <p14:creationId xmlns:p14="http://schemas.microsoft.com/office/powerpoint/2010/main" val="394715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Q:\Current publications\IR February 2018\Section 1\Charts\PNGs\Chart 1.2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91313"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1.2 </a:t>
            </a:r>
            <a:r>
              <a:rPr lang="en-GB" dirty="0"/>
              <a:t>GDP growth has risen across a number of advanced economies</a:t>
            </a:r>
          </a:p>
          <a:p>
            <a:pPr lvl="2"/>
            <a:r>
              <a:rPr lang="en-GB" dirty="0"/>
              <a:t>GDP in the G7 </a:t>
            </a:r>
            <a:r>
              <a:rPr lang="en-GB" dirty="0" smtClean="0"/>
              <a:t>economies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OECD, Thomson Reuters </a:t>
            </a:r>
            <a:r>
              <a:rPr lang="en-GB" dirty="0" err="1"/>
              <a:t>Datastream</a:t>
            </a:r>
            <a:r>
              <a:rPr lang="en-GB" dirty="0"/>
              <a:t> and Bank calculations.</a:t>
            </a:r>
          </a:p>
          <a:p>
            <a:endParaRPr lang="en-GB" dirty="0" smtClean="0"/>
          </a:p>
          <a:p>
            <a:r>
              <a:rPr lang="en-GB" dirty="0" smtClean="0"/>
              <a:t>(</a:t>
            </a:r>
            <a:r>
              <a:rPr lang="en-GB" dirty="0"/>
              <a:t>a)	Real GDP growth in Canada, France, Germany, Italy, Japan and the United States. Latest observation is for 2017 Q3.</a:t>
            </a:r>
          </a:p>
          <a:p>
            <a:r>
              <a:rPr lang="en-GB" dirty="0"/>
              <a:t>(b)	Unweighted average of real GDP growth in the countries listed in footnote (a</a:t>
            </a:r>
            <a:r>
              <a:rPr lang="en-GB" dirty="0" smtClean="0"/>
              <a:t>).</a:t>
            </a:r>
            <a:endParaRPr lang="en-GB" dirty="0"/>
          </a:p>
        </p:txBody>
      </p:sp>
    </p:spTree>
    <p:extLst>
      <p:ext uri="{BB962C8B-B14F-4D97-AF65-F5344CB8AC3E}">
        <p14:creationId xmlns:p14="http://schemas.microsoft.com/office/powerpoint/2010/main" val="3513625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Q:\Current publications\IR February 2018\Section 1\Charts\PNGs\Chart 1.3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51664"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1.3 </a:t>
            </a:r>
            <a:r>
              <a:rPr lang="en-GB" dirty="0"/>
              <a:t>Productivity growth has been subdued across advanced economies in recent years</a:t>
            </a:r>
          </a:p>
          <a:p>
            <a:pPr lvl="2"/>
            <a:r>
              <a:rPr lang="en-GB" dirty="0"/>
              <a:t>Euro-area, UK and US productivity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pPr lvl="3"/>
            <a:r>
              <a:rPr lang="en-GB" dirty="0" smtClean="0"/>
              <a:t>Sources</a:t>
            </a:r>
            <a:r>
              <a:rPr lang="en-GB" dirty="0"/>
              <a:t>: Eurostat, </a:t>
            </a:r>
            <a:r>
              <a:rPr lang="en-GB" dirty="0" err="1"/>
              <a:t>Feenstra</a:t>
            </a:r>
            <a:r>
              <a:rPr lang="en-GB" dirty="0"/>
              <a:t>, R C, </a:t>
            </a:r>
            <a:r>
              <a:rPr lang="en-GB" dirty="0" err="1"/>
              <a:t>Inklaar</a:t>
            </a:r>
            <a:r>
              <a:rPr lang="en-GB" dirty="0"/>
              <a:t>, R and </a:t>
            </a:r>
            <a:r>
              <a:rPr lang="en-GB" dirty="0" err="1"/>
              <a:t>Timmer</a:t>
            </a:r>
            <a:r>
              <a:rPr lang="en-GB" dirty="0"/>
              <a:t>, M P (2015), ‘The next generation of the Penn World Table’, </a:t>
            </a:r>
            <a:r>
              <a:rPr lang="en-GB" i="1" dirty="0"/>
              <a:t>American Economic Review</a:t>
            </a:r>
            <a:r>
              <a:rPr lang="en-GB" dirty="0"/>
              <a:t>, Vol. 105, No. 10, pages 3,150–182, OECD, ONS, US Bureau of Economic Analysis, US Bureau of </a:t>
            </a:r>
            <a:r>
              <a:rPr lang="en-GB" dirty="0" err="1"/>
              <a:t>Labor</a:t>
            </a:r>
            <a:r>
              <a:rPr lang="en-GB" dirty="0"/>
              <a:t> Statistics and Bank calculations.</a:t>
            </a:r>
          </a:p>
          <a:p>
            <a:endParaRPr lang="en-GB" dirty="0" smtClean="0"/>
          </a:p>
          <a:p>
            <a:r>
              <a:rPr lang="en-GB" dirty="0" smtClean="0"/>
              <a:t>(</a:t>
            </a:r>
            <a:r>
              <a:rPr lang="en-GB" dirty="0"/>
              <a:t>a)	Five-year rolling averages of the change in output per hour</a:t>
            </a:r>
            <a:r>
              <a:rPr lang="en-GB" dirty="0" smtClean="0"/>
              <a:t>.</a:t>
            </a:r>
            <a:endParaRPr lang="en-GB" dirty="0"/>
          </a:p>
        </p:txBody>
      </p:sp>
    </p:spTree>
    <p:extLst>
      <p:ext uri="{BB962C8B-B14F-4D97-AF65-F5344CB8AC3E}">
        <p14:creationId xmlns:p14="http://schemas.microsoft.com/office/powerpoint/2010/main" val="10391245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Q:\Current publications\IR February 2018\Section 1\Charts\PNGs\Chart 1.4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91313"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1.4 </a:t>
            </a:r>
            <a:r>
              <a:rPr lang="en-GB" dirty="0"/>
              <a:t>Unemployment has continued to fall across advanced economies</a:t>
            </a:r>
          </a:p>
          <a:p>
            <a:pPr lvl="2"/>
            <a:r>
              <a:rPr lang="en-GB" dirty="0"/>
              <a:t>Euro-area, UK and US unemployment rates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100" y="5810250"/>
            <a:ext cx="8328025" cy="1047751"/>
          </a:xfrm>
        </p:spPr>
        <p:txBody>
          <a:bodyPr/>
          <a:lstStyle/>
          <a:p>
            <a:r>
              <a:rPr lang="en-GB" dirty="0" smtClean="0"/>
              <a:t>Sources</a:t>
            </a:r>
            <a:r>
              <a:rPr lang="en-GB" dirty="0"/>
              <a:t>: Eurostat, ONS, Thomson Reuters </a:t>
            </a:r>
            <a:r>
              <a:rPr lang="en-GB" dirty="0" err="1"/>
              <a:t>Datastream</a:t>
            </a:r>
            <a:r>
              <a:rPr lang="en-GB" dirty="0"/>
              <a:t> and US Bureau of </a:t>
            </a:r>
            <a:r>
              <a:rPr lang="en-GB" dirty="0" err="1"/>
              <a:t>Labor</a:t>
            </a:r>
            <a:r>
              <a:rPr lang="en-GB" dirty="0"/>
              <a:t> Statistics.</a:t>
            </a:r>
          </a:p>
          <a:p>
            <a:endParaRPr lang="en-GB" dirty="0" smtClean="0"/>
          </a:p>
          <a:p>
            <a:r>
              <a:rPr lang="en-GB" dirty="0" smtClean="0"/>
              <a:t>(</a:t>
            </a:r>
            <a:r>
              <a:rPr lang="en-GB" dirty="0"/>
              <a:t>a)	Percentages of economically active population. UK data are a three-month measure and are to November 2017. Euro-area and US data are monthly measures and are to December 2017</a:t>
            </a:r>
            <a:r>
              <a:rPr lang="en-GB" dirty="0" smtClean="0"/>
              <a:t>.</a:t>
            </a:r>
            <a:endParaRPr lang="en-GB" dirty="0"/>
          </a:p>
        </p:txBody>
      </p:sp>
    </p:spTree>
    <p:extLst>
      <p:ext uri="{BB962C8B-B14F-4D97-AF65-F5344CB8AC3E}">
        <p14:creationId xmlns:p14="http://schemas.microsoft.com/office/powerpoint/2010/main" val="1821427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Q:\Current publications\IR February 2018\Section 1\Charts\PNGs\Chart 1.5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78486"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1.5 </a:t>
            </a:r>
            <a:r>
              <a:rPr lang="en-GB" dirty="0"/>
              <a:t>Oil and industrial metals prices have risen further in recent months</a:t>
            </a:r>
          </a:p>
          <a:p>
            <a:pPr lvl="2"/>
            <a:r>
              <a:rPr lang="en-GB" dirty="0"/>
              <a:t>US dollar oil and commodity </a:t>
            </a:r>
            <a:r>
              <a:rPr lang="en-GB" dirty="0" smtClean="0"/>
              <a:t>prices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Bloomberg, S&amp;P indices, Thomson Reuters </a:t>
            </a:r>
            <a:r>
              <a:rPr lang="en-GB" dirty="0" err="1"/>
              <a:t>Datastream</a:t>
            </a:r>
            <a:r>
              <a:rPr lang="en-GB" dirty="0"/>
              <a:t> and Bank calculations.</a:t>
            </a:r>
          </a:p>
          <a:p>
            <a:endParaRPr lang="en-GB" dirty="0" smtClean="0"/>
          </a:p>
          <a:p>
            <a:r>
              <a:rPr lang="en-GB" dirty="0" smtClean="0"/>
              <a:t>(</a:t>
            </a:r>
            <a:r>
              <a:rPr lang="en-GB" dirty="0"/>
              <a:t>a)	Calculated using S&amp;P GSCI US dollar commodity price indices.</a:t>
            </a:r>
          </a:p>
          <a:p>
            <a:r>
              <a:rPr lang="en-GB" dirty="0"/>
              <a:t>(b)	Total agricultural and livestock S&amp;P commodity index.</a:t>
            </a:r>
          </a:p>
          <a:p>
            <a:r>
              <a:rPr lang="en-GB" dirty="0"/>
              <a:t>(c)	US dollar Brent forward prices for delivery in 10–25 days’ time</a:t>
            </a:r>
            <a:r>
              <a:rPr lang="en-GB" dirty="0" smtClean="0"/>
              <a:t>.</a:t>
            </a:r>
            <a:endParaRPr lang="en-GB" dirty="0"/>
          </a:p>
        </p:txBody>
      </p:sp>
    </p:spTree>
    <p:extLst>
      <p:ext uri="{BB962C8B-B14F-4D97-AF65-F5344CB8AC3E}">
        <p14:creationId xmlns:p14="http://schemas.microsoft.com/office/powerpoint/2010/main" val="2481659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Q:\Current publications\IR February 2018\Section 1\Charts\PNGs\Chart 1.6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78486"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a:xfrm>
            <a:off x="292099" y="226221"/>
            <a:ext cx="7594601" cy="882143"/>
          </a:xfrm>
        </p:spPr>
        <p:txBody>
          <a:bodyPr/>
          <a:lstStyle/>
          <a:p>
            <a:pPr lvl="1"/>
            <a:r>
              <a:rPr lang="en-GB" b="1" dirty="0"/>
              <a:t>Chart 1.6 </a:t>
            </a:r>
            <a:r>
              <a:rPr lang="en-GB" dirty="0"/>
              <a:t>Sterling has remained 15%–20% below its late-2015 peak</a:t>
            </a:r>
          </a:p>
          <a:p>
            <a:pPr lvl="2"/>
            <a:r>
              <a:rPr lang="en-GB" dirty="0"/>
              <a:t>Sterling </a:t>
            </a:r>
            <a:r>
              <a:rPr lang="en-GB" dirty="0" smtClean="0"/>
              <a:t>ERI</a:t>
            </a:r>
            <a:endParaRPr lang="en-GB" dirty="0"/>
          </a:p>
        </p:txBody>
      </p:sp>
      <p:sp>
        <p:nvSpPr>
          <p:cNvPr id="5" name="Text Placeholder 4"/>
          <p:cNvSpPr>
            <a:spLocks noGrp="1"/>
          </p:cNvSpPr>
          <p:nvPr>
            <p:ph type="body" sz="quarter" idx="16"/>
          </p:nvPr>
        </p:nvSpPr>
        <p:spPr/>
        <p:txBody>
          <a:bodyPr/>
          <a:lstStyle/>
          <a:p>
            <a:endParaRPr lang="en-GB"/>
          </a:p>
        </p:txBody>
      </p:sp>
    </p:spTree>
    <p:extLst>
      <p:ext uri="{BB962C8B-B14F-4D97-AF65-F5344CB8AC3E}">
        <p14:creationId xmlns:p14="http://schemas.microsoft.com/office/powerpoint/2010/main" val="3947160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Q:\Current publications\IR February 2018\Section 1\Charts\PNGs\Chart 1.7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451664"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p:txBody>
          <a:bodyPr/>
          <a:lstStyle/>
          <a:p>
            <a:pPr lvl="1"/>
            <a:r>
              <a:rPr lang="en-GB" b="1" dirty="0"/>
              <a:t>Chart 1.7 </a:t>
            </a:r>
            <a:r>
              <a:rPr lang="en-GB" dirty="0"/>
              <a:t>Market-implied paths for short-term interest rates have risen across advanced economies</a:t>
            </a:r>
          </a:p>
          <a:p>
            <a:pPr lvl="2"/>
            <a:r>
              <a:rPr lang="en-GB" dirty="0"/>
              <a:t>International forward interest rates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100" y="5810250"/>
            <a:ext cx="8851900" cy="1047751"/>
          </a:xfrm>
        </p:spPr>
        <p:txBody>
          <a:bodyPr/>
          <a:lstStyle/>
          <a:p>
            <a:r>
              <a:rPr lang="en-GB" dirty="0" smtClean="0"/>
              <a:t>Sources</a:t>
            </a:r>
            <a:r>
              <a:rPr lang="en-GB" dirty="0"/>
              <a:t>: Bank of England, Bloomberg, ECB and Federal Reserve.</a:t>
            </a:r>
          </a:p>
          <a:p>
            <a:endParaRPr lang="en-GB" dirty="0" smtClean="0"/>
          </a:p>
          <a:p>
            <a:r>
              <a:rPr lang="en-GB" dirty="0" smtClean="0"/>
              <a:t>(</a:t>
            </a:r>
            <a:r>
              <a:rPr lang="en-GB" dirty="0"/>
              <a:t>a)	The February 2018 and November 2017 curves are estimated using instantaneous forward overnight index swap rates in the 15 working days to 31 January and 25 October respectively.</a:t>
            </a:r>
          </a:p>
          <a:p>
            <a:r>
              <a:rPr lang="en-GB" dirty="0"/>
              <a:t>(b)	Upper bound of the target range. </a:t>
            </a:r>
          </a:p>
        </p:txBody>
      </p:sp>
    </p:spTree>
    <p:extLst>
      <p:ext uri="{BB962C8B-B14F-4D97-AF65-F5344CB8AC3E}">
        <p14:creationId xmlns:p14="http://schemas.microsoft.com/office/powerpoint/2010/main" val="3300255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Q:\Current publications\IR February 2018\Section 1\Charts\PNGs\Chart 1.8 - S1 Feb 20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371600"/>
            <a:ext cx="5317552" cy="4405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5"/>
          </p:nvPr>
        </p:nvSpPr>
        <p:spPr>
          <a:xfrm>
            <a:off x="292099" y="226221"/>
            <a:ext cx="8299451" cy="882143"/>
          </a:xfrm>
        </p:spPr>
        <p:txBody>
          <a:bodyPr/>
          <a:lstStyle/>
          <a:p>
            <a:pPr lvl="1"/>
            <a:r>
              <a:rPr lang="en-GB" b="1" dirty="0"/>
              <a:t>Chart 1.8 </a:t>
            </a:r>
            <a:r>
              <a:rPr lang="en-GB" dirty="0"/>
              <a:t>Long-term interest rates have risen slightly in recent months</a:t>
            </a:r>
          </a:p>
          <a:p>
            <a:pPr lvl="2"/>
            <a:r>
              <a:rPr lang="en-GB" dirty="0"/>
              <a:t>Five-year, five-year forward nominal interest rates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Bloomberg and Bank calculations.</a:t>
            </a:r>
          </a:p>
          <a:p>
            <a:endParaRPr lang="en-GB" dirty="0" smtClean="0"/>
          </a:p>
          <a:p>
            <a:r>
              <a:rPr lang="en-GB" dirty="0" smtClean="0"/>
              <a:t>(</a:t>
            </a:r>
            <a:r>
              <a:rPr lang="en-GB" dirty="0"/>
              <a:t>a)	Zero-coupon forward rates derived from government bond prices</a:t>
            </a:r>
            <a:r>
              <a:rPr lang="en-GB" dirty="0" smtClean="0"/>
              <a:t>.</a:t>
            </a:r>
            <a:endParaRPr lang="en-GB" dirty="0"/>
          </a:p>
        </p:txBody>
      </p:sp>
    </p:spTree>
    <p:extLst>
      <p:ext uri="{BB962C8B-B14F-4D97-AF65-F5344CB8AC3E}">
        <p14:creationId xmlns:p14="http://schemas.microsoft.com/office/powerpoint/2010/main" val="2553973470"/>
      </p:ext>
    </p:extLst>
  </p:cSld>
  <p:clrMapOvr>
    <a:masterClrMapping/>
  </p:clrMapOvr>
</p:sld>
</file>

<file path=ppt/theme/theme1.xml><?xml version="1.0" encoding="utf-8"?>
<a:theme xmlns:a="http://schemas.openxmlformats.org/drawingml/2006/main" name="Section 1 - Global economic and financial market development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purl.org/dc/elements/1.1/"/>
    <ds:schemaRef ds:uri="http://schemas.microsoft.com/sharepoint/v3"/>
    <ds:schemaRef ds:uri="http://purl.org/dc/terms/"/>
    <ds:schemaRef ds:uri="http://purl.org/dc/dcmitype/"/>
    <ds:schemaRef ds:uri="http://schemas.microsoft.com/office/2006/metadata/properties"/>
    <ds:schemaRef ds:uri="http://schemas.microsoft.com/office/2006/documentManagement/types"/>
    <ds:schemaRef ds:uri="94fc26e6-6271-400d-888b-6bc5b0598690"/>
    <ds:schemaRef ds:uri="http://schemas.microsoft.com/office/infopath/2007/PartnerControls"/>
    <ds:schemaRef ds:uri="http://schemas.openxmlformats.org/package/2006/metadata/core-properties"/>
    <ds:schemaRef ds:uri="http://schemas.microsoft.com/sharepoint/v3/fields"/>
    <ds:schemaRef ds:uri="CEE65117-4BBE-4C9C-8465-20A300C4D3E5"/>
    <ds:schemaRef ds:uri="94FC26E6-6271-400D-888B-6BC5B0598690"/>
    <ds:schemaRef ds:uri="b67fa5cd-9f58-4c91-ae17-33c31eed239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Section 1 - Global economic and financial market developments</Template>
  <TotalTime>3</TotalTime>
  <Words>617</Words>
  <Application>Microsoft Office PowerPoint</Application>
  <PresentationFormat>On-screen Show (4:3)</PresentationFormat>
  <Paragraphs>103</Paragraphs>
  <Slides>21</Slides>
  <Notes>2</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Section 1 - Global economic and financial market developments</vt:lpstr>
      <vt:lpstr>Inflation Report February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market developments</dc:title>
  <dc:subject>Section 1: Global economic and financial market developments</dc:subject>
  <dc:creator>Bank of England</dc:creator>
  <cp:keywords/>
  <dc:description/>
  <cp:lastModifiedBy>Chapman, Wayne</cp:lastModifiedBy>
  <cp:revision>1</cp:revision>
  <cp:lastPrinted>2018-02-07T14:40:04Z</cp:lastPrinted>
  <dcterms:created xsi:type="dcterms:W3CDTF">2018-02-07T19:11:49Z</dcterms:created>
  <dcterms:modified xsi:type="dcterms:W3CDTF">2018-02-07T19:15:19Z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